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HK Grotesk Bold" charset="1" panose="00000800000000000000"/>
      <p:regular r:id="rId24"/>
    </p:embeddedFont>
    <p:embeddedFont>
      <p:font typeface="HK Grotesk Medium" charset="1" panose="00000600000000000000"/>
      <p:regular r:id="rId25"/>
    </p:embeddedFont>
    <p:embeddedFont>
      <p:font typeface="HK Grotesk" charset="1" panose="000005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notesMasters/notesMaster1.xml" Type="http://schemas.openxmlformats.org/officeDocument/2006/relationships/notesMaster"/><Relationship Id="rId22" Target="theme/theme2.xml" Type="http://schemas.openxmlformats.org/officeDocument/2006/relationships/theme"/><Relationship Id="rId23" Target="notesSlides/notesSlide1.xml" Type="http://schemas.openxmlformats.org/officeDocument/2006/relationships/notes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notesSlides/notesSlide2.xml" Type="http://schemas.openxmlformats.org/officeDocument/2006/relationships/notesSlide"/><Relationship Id="rId27" Target="notesSlides/notesSlide3.xml" Type="http://schemas.openxmlformats.org/officeDocument/2006/relationships/notesSlide"/><Relationship Id="rId28" Target="notesSlides/notesSlide4.xml" Type="http://schemas.openxmlformats.org/officeDocument/2006/relationships/notesSlide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31" Target="fonts/font31.fntdata" Type="http://schemas.openxmlformats.org/officeDocument/2006/relationships/font"/><Relationship Id="rId32" Target="notesSlides/notesSlide7.xml" Type="http://schemas.openxmlformats.org/officeDocument/2006/relationships/notesSlide"/><Relationship Id="rId33" Target="notesSlides/notesSlide8.xml" Type="http://schemas.openxmlformats.org/officeDocument/2006/relationships/notesSlide"/><Relationship Id="rId34" Target="notesSlides/notesSlide9.xml" Type="http://schemas.openxmlformats.org/officeDocument/2006/relationships/notesSlide"/><Relationship Id="rId35" Target="notesSlides/notesSlide10.xml" Type="http://schemas.openxmlformats.org/officeDocument/2006/relationships/notesSlide"/><Relationship Id="rId36" Target="notesSlides/notesSlide11.xml" Type="http://schemas.openxmlformats.org/officeDocument/2006/relationships/notesSlide"/><Relationship Id="rId37" Target="notesSlides/notesSlide12.xml" Type="http://schemas.openxmlformats.org/officeDocument/2006/relationships/notesSlide"/><Relationship Id="rId38" Target="notesSlides/notesSlide13.xml" Type="http://schemas.openxmlformats.org/officeDocument/2006/relationships/notesSlide"/><Relationship Id="rId39" Target="notesSlides/notesSlide14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35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35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35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39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15" Target="../media/image26.png" Type="http://schemas.openxmlformats.org/officeDocument/2006/relationships/image"/><Relationship Id="rId16" Target="../media/image27.png" Type="http://schemas.openxmlformats.org/officeDocument/2006/relationships/image"/><Relationship Id="rId17" Target="../media/image28.sv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3.png" Type="http://schemas.openxmlformats.org/officeDocument/2006/relationships/image"/><Relationship Id="rId4" Target="../media/image3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33D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749" t="0" r="-475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3471423"/>
            <a:ext cx="7255222" cy="614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3"/>
              </a:lnSpc>
            </a:pPr>
            <a:r>
              <a:rPr lang="en-US" b="true" sz="3923" spc="313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ESTADÍSTICA DESCRIPTIVA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250210"/>
            <a:ext cx="9445526" cy="3109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Fundamentos para la recopilación, organización y análisis de datos en ingeniería de sistemas</a:t>
            </a:r>
          </a:p>
          <a:p>
            <a:pPr algn="l">
              <a:lnSpc>
                <a:spcPts val="3561"/>
              </a:lnSpc>
            </a:pPr>
          </a:p>
          <a:p>
            <a:pPr algn="l">
              <a:lnSpc>
                <a:spcPts val="3561"/>
              </a:lnSpc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Tomas Arevalo Montes - 20232020267</a:t>
            </a:r>
          </a:p>
          <a:p>
            <a:pPr algn="l">
              <a:lnSpc>
                <a:spcPts val="3561"/>
              </a:lnSpc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Daniel Vargas Arias - 20232020103</a:t>
            </a:r>
          </a:p>
          <a:p>
            <a:pPr algn="l">
              <a:lnSpc>
                <a:spcPts val="3561"/>
              </a:lnSpc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Juan Felipe Wilches - 20231020137</a:t>
            </a:r>
          </a:p>
          <a:p>
            <a:pPr algn="l">
              <a:lnSpc>
                <a:spcPts val="3562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AE8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345389" y="11014174"/>
            <a:ext cx="141685" cy="141685"/>
            <a:chOff x="0" y="0"/>
            <a:chExt cx="188913" cy="1889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239250" y="11014174"/>
            <a:ext cx="141685" cy="141685"/>
            <a:chOff x="0" y="0"/>
            <a:chExt cx="188913" cy="1889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233DF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326464" y="11758315"/>
            <a:ext cx="5071616" cy="5071616"/>
            <a:chOff x="0" y="0"/>
            <a:chExt cx="6762155" cy="6762155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6762115" cy="6762115"/>
            </a:xfrm>
            <a:custGeom>
              <a:avLst/>
              <a:gdLst/>
              <a:ahLst/>
              <a:cxnLst/>
              <a:rect r="r" b="b" t="t" l="l"/>
              <a:pathLst>
                <a:path h="6762115" w="6762115">
                  <a:moveTo>
                    <a:pt x="0" y="0"/>
                  </a:moveTo>
                  <a:lnTo>
                    <a:pt x="6762115" y="0"/>
                  </a:lnTo>
                  <a:lnTo>
                    <a:pt x="6762115" y="6762115"/>
                  </a:lnTo>
                  <a:lnTo>
                    <a:pt x="0" y="6762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2235449"/>
            <a:ext cx="5825246" cy="7022851"/>
          </a:xfrm>
          <a:custGeom>
            <a:avLst/>
            <a:gdLst/>
            <a:ahLst/>
            <a:cxnLst/>
            <a:rect r="r" b="b" t="t" l="l"/>
            <a:pathLst>
              <a:path h="7022851" w="5825246">
                <a:moveTo>
                  <a:pt x="0" y="0"/>
                </a:moveTo>
                <a:lnTo>
                  <a:pt x="5825246" y="0"/>
                </a:lnTo>
                <a:lnTo>
                  <a:pt x="5825246" y="7022851"/>
                </a:lnTo>
                <a:lnTo>
                  <a:pt x="0" y="7022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563272" y="11023699"/>
            <a:ext cx="485478" cy="1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4"/>
              </a:lnSpc>
            </a:pPr>
            <a:r>
              <a:rPr lang="en-US" b="true" sz="934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Manual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57135" y="11023699"/>
            <a:ext cx="472231" cy="1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4"/>
              </a:lnSpc>
            </a:pPr>
            <a:r>
              <a:rPr lang="en-US" b="true" sz="934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6044" y="11740604"/>
            <a:ext cx="1771947" cy="204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b="true" sz="1374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Conclusión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6044" y="12056120"/>
            <a:ext cx="8475018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b="true" sz="1062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Coincidencia completa entre cálculos manuales y digitales. Python automatiza el proceso y permite visualizaciones rápidas mediante bibliotecas como NumPy, Pandas y Seaborn.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6044" y="17101096"/>
            <a:ext cx="17295911" cy="20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b="true" sz="1062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Resumen: La estadística descriptiva es fundamental para transformar datos crudos en conocimiento comprensible. Su integración con IA y automatización fortalece las competencias analíticas necesarias para la ingeniería moderna.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000125"/>
            <a:ext cx="16623700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Ejemplo 1— Datos no agrupados (Tiempos de carga)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93251" y="2187824"/>
            <a:ext cx="8594749" cy="482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El propósito de este ejemplo es identificar y calcular los valores representativos de un conjunto de datos utilizando las medidas de tendencia central. Esto permite comprender: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Cuál es el valor promedio (media).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Cuál es el punto medio de los datos ordenados (mediana).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Cuál es el valor más frecuente (moda).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Estas medidas sirven para resumir grandes volúmenes de información mediante cifras clave que describen “dónde se concentra” la mayoría de los datos.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AE8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345389" y="11014174"/>
            <a:ext cx="141685" cy="141685"/>
            <a:chOff x="0" y="0"/>
            <a:chExt cx="188913" cy="1889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239250" y="11014174"/>
            <a:ext cx="141685" cy="141685"/>
            <a:chOff x="0" y="0"/>
            <a:chExt cx="188913" cy="1889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233DF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326464" y="11758315"/>
            <a:ext cx="5071616" cy="5071616"/>
            <a:chOff x="0" y="0"/>
            <a:chExt cx="6762155" cy="6762155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6762115" cy="6762115"/>
            </a:xfrm>
            <a:custGeom>
              <a:avLst/>
              <a:gdLst/>
              <a:ahLst/>
              <a:cxnLst/>
              <a:rect r="r" b="b" t="t" l="l"/>
              <a:pathLst>
                <a:path h="6762115" w="6762115">
                  <a:moveTo>
                    <a:pt x="0" y="0"/>
                  </a:moveTo>
                  <a:lnTo>
                    <a:pt x="6762115" y="0"/>
                  </a:lnTo>
                  <a:lnTo>
                    <a:pt x="6762115" y="6762115"/>
                  </a:lnTo>
                  <a:lnTo>
                    <a:pt x="0" y="6762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2235449"/>
            <a:ext cx="6036203" cy="7552591"/>
          </a:xfrm>
          <a:custGeom>
            <a:avLst/>
            <a:gdLst/>
            <a:ahLst/>
            <a:cxnLst/>
            <a:rect r="r" b="b" t="t" l="l"/>
            <a:pathLst>
              <a:path h="7552591" w="6036203">
                <a:moveTo>
                  <a:pt x="0" y="0"/>
                </a:moveTo>
                <a:lnTo>
                  <a:pt x="6036203" y="0"/>
                </a:lnTo>
                <a:lnTo>
                  <a:pt x="6036203" y="7552591"/>
                </a:lnTo>
                <a:lnTo>
                  <a:pt x="0" y="7552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563272" y="11023699"/>
            <a:ext cx="485478" cy="1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4"/>
              </a:lnSpc>
            </a:pPr>
            <a:r>
              <a:rPr lang="en-US" b="true" sz="934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Manual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57135" y="11023699"/>
            <a:ext cx="472231" cy="1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4"/>
              </a:lnSpc>
            </a:pPr>
            <a:r>
              <a:rPr lang="en-US" b="true" sz="934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6044" y="11740604"/>
            <a:ext cx="1771947" cy="204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b="true" sz="1374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Conclusión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6044" y="12056120"/>
            <a:ext cx="8475018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b="true" sz="1062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Coincidencia completa entre cálculos manuales y digitales. Python automatiza el proceso y permite visualizaciones rápidas mediante bibliotecas como NumPy, Pandas y Seaborn.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6044" y="17101096"/>
            <a:ext cx="17295911" cy="20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b="true" sz="1062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Resumen: La estadística descriptiva es fundamental para transformar datos crudos en conocimiento comprensible. Su integración con IA y automatización fortalece las competencias analíticas necesarias para la ingeniería moderna.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000125"/>
            <a:ext cx="16623700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Ejemplo 2— Datos agrupados (marcas y frecuencias)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07890" y="2187824"/>
            <a:ext cx="10168934" cy="779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El objetivo de este ejemplo es cuantificar la variabilidad o dispersión de los datos respecto a su media, mediante: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Rango → diferencia entre el valor máximo y mínimo.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Varianza y desviación estándar → cuánto se alejan los datos del promedio.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Coeficiente de variación → variabilidad relativa expresada en porcentaje.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Justificación estadística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Estas medidas permiten determinar: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Qué tan homogénea o dispersa es la información.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La estabilidad o estabilidad del proceso (ingeniería).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El riesgo o volatilidad (economía).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Si existen fluctuaciones significativas que afecten la interpretación de la media.</a:t>
            </a:r>
          </a:p>
          <a:p>
            <a:pPr algn="l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AE8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345389" y="11014174"/>
            <a:ext cx="141685" cy="141685"/>
            <a:chOff x="0" y="0"/>
            <a:chExt cx="188913" cy="1889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239250" y="11014174"/>
            <a:ext cx="141685" cy="141685"/>
            <a:chOff x="0" y="0"/>
            <a:chExt cx="188913" cy="1889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233DF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326464" y="11758315"/>
            <a:ext cx="5071616" cy="5071616"/>
            <a:chOff x="0" y="0"/>
            <a:chExt cx="6762155" cy="6762155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6762115" cy="6762115"/>
            </a:xfrm>
            <a:custGeom>
              <a:avLst/>
              <a:gdLst/>
              <a:ahLst/>
              <a:cxnLst/>
              <a:rect r="r" b="b" t="t" l="l"/>
              <a:pathLst>
                <a:path h="6762115" w="6762115">
                  <a:moveTo>
                    <a:pt x="0" y="0"/>
                  </a:moveTo>
                  <a:lnTo>
                    <a:pt x="6762115" y="0"/>
                  </a:lnTo>
                  <a:lnTo>
                    <a:pt x="6762115" y="6762115"/>
                  </a:lnTo>
                  <a:lnTo>
                    <a:pt x="0" y="6762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338973" y="3863275"/>
            <a:ext cx="7219628" cy="2560449"/>
          </a:xfrm>
          <a:custGeom>
            <a:avLst/>
            <a:gdLst/>
            <a:ahLst/>
            <a:cxnLst/>
            <a:rect r="r" b="b" t="t" l="l"/>
            <a:pathLst>
              <a:path h="2560449" w="7219628">
                <a:moveTo>
                  <a:pt x="0" y="0"/>
                </a:moveTo>
                <a:lnTo>
                  <a:pt x="7219628" y="0"/>
                </a:lnTo>
                <a:lnTo>
                  <a:pt x="7219628" y="2560450"/>
                </a:lnTo>
                <a:lnTo>
                  <a:pt x="0" y="2560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563272" y="11023699"/>
            <a:ext cx="485478" cy="1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4"/>
              </a:lnSpc>
            </a:pPr>
            <a:r>
              <a:rPr lang="en-US" b="true" sz="934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Manual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57135" y="11023699"/>
            <a:ext cx="472231" cy="1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4"/>
              </a:lnSpc>
            </a:pPr>
            <a:r>
              <a:rPr lang="en-US" b="true" sz="934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6044" y="11740604"/>
            <a:ext cx="1771947" cy="204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b="true" sz="1374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Conclusión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6044" y="12056120"/>
            <a:ext cx="8475018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b="true" sz="1062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Coincidencia completa entre cálculos manuales y digitales. Python automatiza el proceso y permite visualizaciones rápidas mediante bibliotecas como NumPy, Pandas y Seaborn.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6044" y="17101096"/>
            <a:ext cx="17295911" cy="20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b="true" sz="1062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Resumen: La estadística descriptiva es fundamental para transformar datos crudos en conocimiento comprensible. Su integración con IA y automatización fortalece las competencias analíticas necesarias para la ingeniería moderna.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853689"/>
            <a:ext cx="16623700" cy="86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b="true" sz="5499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Ejemplo 3— Percentiles, cuartiles y boxplot (Salarios)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07890" y="2004779"/>
            <a:ext cx="10168934" cy="779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En este ejemplo se busca entender la distribución interna de los datos, determinando: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Cómo se dividen en partes iguales (cuartiles, percentiles).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Cuánta concentración hay alrededor de la mediana (rango intercuartílico).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Hacia dónde se desplaza la distribución (asimetría).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Qué tan pesadas son las colas y cuán “picuda” es la distribución (curtosis).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Justificación estadística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Estas medidas permiten: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Identificar valores atípicos (outliers).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Evaluar el comportamiento de la distribución.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Analizar si los datos cumplen supuestos para técnicas avanzadas.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Comparar distribuciones entre grupos.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AE8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345389" y="11014174"/>
            <a:ext cx="141685" cy="141685"/>
            <a:chOff x="0" y="0"/>
            <a:chExt cx="188913" cy="1889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239250" y="11014174"/>
            <a:ext cx="141685" cy="141685"/>
            <a:chOff x="0" y="0"/>
            <a:chExt cx="188913" cy="1889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233DF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326464" y="11758315"/>
            <a:ext cx="5071616" cy="5071616"/>
            <a:chOff x="0" y="0"/>
            <a:chExt cx="6762155" cy="6762155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6762115" cy="6762115"/>
            </a:xfrm>
            <a:custGeom>
              <a:avLst/>
              <a:gdLst/>
              <a:ahLst/>
              <a:cxnLst/>
              <a:rect r="r" b="b" t="t" l="l"/>
              <a:pathLst>
                <a:path h="6762115" w="6762115">
                  <a:moveTo>
                    <a:pt x="0" y="0"/>
                  </a:moveTo>
                  <a:lnTo>
                    <a:pt x="6762115" y="0"/>
                  </a:lnTo>
                  <a:lnTo>
                    <a:pt x="6762115" y="6762115"/>
                  </a:lnTo>
                  <a:lnTo>
                    <a:pt x="0" y="6762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338973" y="3863275"/>
            <a:ext cx="7219628" cy="2560449"/>
          </a:xfrm>
          <a:custGeom>
            <a:avLst/>
            <a:gdLst/>
            <a:ahLst/>
            <a:cxnLst/>
            <a:rect r="r" b="b" t="t" l="l"/>
            <a:pathLst>
              <a:path h="2560449" w="7219628">
                <a:moveTo>
                  <a:pt x="0" y="0"/>
                </a:moveTo>
                <a:lnTo>
                  <a:pt x="7219628" y="0"/>
                </a:lnTo>
                <a:lnTo>
                  <a:pt x="7219628" y="2560450"/>
                </a:lnTo>
                <a:lnTo>
                  <a:pt x="0" y="2560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563272" y="11023699"/>
            <a:ext cx="485478" cy="1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4"/>
              </a:lnSpc>
            </a:pPr>
            <a:r>
              <a:rPr lang="en-US" b="true" sz="934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Manual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57135" y="11023699"/>
            <a:ext cx="472231" cy="1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4"/>
              </a:lnSpc>
            </a:pPr>
            <a:r>
              <a:rPr lang="en-US" b="true" sz="934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6044" y="11740604"/>
            <a:ext cx="1771947" cy="204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b="true" sz="1374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Conclusión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6044" y="12056120"/>
            <a:ext cx="8475018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b="true" sz="1062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Coincidencia completa entre cálculos manuales y digitales. Python automatiza el proceso y permite visualizaciones rápidas mediante bibliotecas como NumPy, Pandas y Seaborn.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6044" y="17101096"/>
            <a:ext cx="17295911" cy="20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b="true" sz="1062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Resumen: La estadística descriptiva es fundamental para transformar datos crudos en conocimiento comprensible. Su integración con IA y automatización fortalece las competencias analíticas necesarias para la ingeniería moderna.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853689"/>
            <a:ext cx="16623700" cy="86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b="true" sz="5499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Ejemplo 3— Percentiles, cuartiles y boxplot (Salarios)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07890" y="2004779"/>
            <a:ext cx="10168934" cy="779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En este ejemplo se busca entender la distribución interna de los datos, determinando: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Cómo se dividen en partes iguales (cuartiles, percentiles).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Cuánta concentración hay alrededor de la mediana (rango intercuartílico).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Hacia dónde se desplaza la distribución (asimetría).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Qué tan pesadas son las colas y cuán “picuda” es la distribución (curtosis).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Justificación estadística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Estas medidas permiten: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Identificar valores atípicos (outliers).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Evaluar el comportamiento de la distribución.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Analizar si los datos cumplen supuestos para técnicas avanzadas.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Comparar distribuciones entre grupos.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33D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823422" y="2188736"/>
            <a:ext cx="5759265" cy="2680841"/>
            <a:chOff x="0" y="0"/>
            <a:chExt cx="7679020" cy="35744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679020" cy="3574542"/>
            </a:xfrm>
            <a:custGeom>
              <a:avLst/>
              <a:gdLst/>
              <a:ahLst/>
              <a:cxnLst/>
              <a:rect r="r" b="b" t="t" l="l"/>
              <a:pathLst>
                <a:path h="3574542" w="7679020">
                  <a:moveTo>
                    <a:pt x="0" y="56134"/>
                  </a:moveTo>
                  <a:cubicBezTo>
                    <a:pt x="0" y="25146"/>
                    <a:pt x="18052" y="0"/>
                    <a:pt x="40298" y="0"/>
                  </a:cubicBezTo>
                  <a:lnTo>
                    <a:pt x="7638722" y="0"/>
                  </a:lnTo>
                  <a:cubicBezTo>
                    <a:pt x="7660968" y="0"/>
                    <a:pt x="7679020" y="25146"/>
                    <a:pt x="7679020" y="56134"/>
                  </a:cubicBezTo>
                  <a:lnTo>
                    <a:pt x="7679020" y="3518408"/>
                  </a:lnTo>
                  <a:cubicBezTo>
                    <a:pt x="7679020" y="3549396"/>
                    <a:pt x="7660968" y="3574542"/>
                    <a:pt x="7638722" y="3574542"/>
                  </a:cubicBezTo>
                  <a:lnTo>
                    <a:pt x="40298" y="3574542"/>
                  </a:lnTo>
                  <a:cubicBezTo>
                    <a:pt x="18052" y="3574542"/>
                    <a:pt x="0" y="3549396"/>
                    <a:pt x="0" y="351840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814816" y="2188736"/>
            <a:ext cx="5752957" cy="2680841"/>
            <a:chOff x="0" y="0"/>
            <a:chExt cx="7670609" cy="35744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670609" cy="3574542"/>
            </a:xfrm>
            <a:custGeom>
              <a:avLst/>
              <a:gdLst/>
              <a:ahLst/>
              <a:cxnLst/>
              <a:rect r="r" b="b" t="t" l="l"/>
              <a:pathLst>
                <a:path h="3574542" w="7670609">
                  <a:moveTo>
                    <a:pt x="0" y="56134"/>
                  </a:moveTo>
                  <a:cubicBezTo>
                    <a:pt x="0" y="25146"/>
                    <a:pt x="18032" y="0"/>
                    <a:pt x="40254" y="0"/>
                  </a:cubicBezTo>
                  <a:lnTo>
                    <a:pt x="7630354" y="0"/>
                  </a:lnTo>
                  <a:cubicBezTo>
                    <a:pt x="7652576" y="0"/>
                    <a:pt x="7670609" y="25146"/>
                    <a:pt x="7670609" y="56134"/>
                  </a:cubicBezTo>
                  <a:lnTo>
                    <a:pt x="7670609" y="3518408"/>
                  </a:lnTo>
                  <a:cubicBezTo>
                    <a:pt x="7670609" y="3549396"/>
                    <a:pt x="7652576" y="3574542"/>
                    <a:pt x="7630354" y="3574542"/>
                  </a:cubicBezTo>
                  <a:lnTo>
                    <a:pt x="40254" y="3574542"/>
                  </a:lnTo>
                  <a:cubicBezTo>
                    <a:pt x="18032" y="3574542"/>
                    <a:pt x="0" y="3549396"/>
                    <a:pt x="0" y="351840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823422" y="5653100"/>
            <a:ext cx="11744350" cy="2680841"/>
            <a:chOff x="0" y="0"/>
            <a:chExt cx="15659134" cy="35744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59134" cy="3574542"/>
            </a:xfrm>
            <a:custGeom>
              <a:avLst/>
              <a:gdLst/>
              <a:ahLst/>
              <a:cxnLst/>
              <a:rect r="r" b="b" t="t" l="l"/>
              <a:pathLst>
                <a:path h="3574542" w="15659134">
                  <a:moveTo>
                    <a:pt x="0" y="56134"/>
                  </a:moveTo>
                  <a:cubicBezTo>
                    <a:pt x="0" y="25146"/>
                    <a:pt x="36812" y="0"/>
                    <a:pt x="82177" y="0"/>
                  </a:cubicBezTo>
                  <a:lnTo>
                    <a:pt x="15576958" y="0"/>
                  </a:lnTo>
                  <a:cubicBezTo>
                    <a:pt x="15622322" y="0"/>
                    <a:pt x="15659134" y="25146"/>
                    <a:pt x="15659134" y="56134"/>
                  </a:cubicBezTo>
                  <a:lnTo>
                    <a:pt x="15659134" y="3518408"/>
                  </a:lnTo>
                  <a:cubicBezTo>
                    <a:pt x="15659134" y="3549396"/>
                    <a:pt x="15622322" y="3574542"/>
                    <a:pt x="15576958" y="3574542"/>
                  </a:cubicBezTo>
                  <a:lnTo>
                    <a:pt x="82177" y="3574542"/>
                  </a:lnTo>
                  <a:cubicBezTo>
                    <a:pt x="36812" y="3574542"/>
                    <a:pt x="0" y="3549396"/>
                    <a:pt x="0" y="351840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0"/>
            <a:ext cx="5594822" cy="10287000"/>
          </a:xfrm>
          <a:custGeom>
            <a:avLst/>
            <a:gdLst/>
            <a:ahLst/>
            <a:cxnLst/>
            <a:rect r="r" b="b" t="t" l="l"/>
            <a:pathLst>
              <a:path h="10287000" w="5594822">
                <a:moveTo>
                  <a:pt x="0" y="0"/>
                </a:moveTo>
                <a:lnTo>
                  <a:pt x="5594822" y="0"/>
                </a:lnTo>
                <a:lnTo>
                  <a:pt x="55948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8216" t="0" r="-47333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823422" y="584200"/>
            <a:ext cx="701040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b="true" sz="5499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14245" y="2384843"/>
            <a:ext cx="3505200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050A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Base Fundamental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14245" y="3005555"/>
            <a:ext cx="5051220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La estadística descriptiva transforma información cruda en conocimiento comprensible, siendo esencial en todas las disciplinas cientificas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05638" y="2369711"/>
            <a:ext cx="3505200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111645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Ingeniería de Sistemas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05638" y="2923749"/>
            <a:ext cx="4757931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Herramienta indispensable para analizar rendimiento, detectar problemas y establecer métricas de desempeño en sistemas informáticos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14547" y="5845596"/>
            <a:ext cx="5462640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050A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Futuro Prometedor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14547" y="6515683"/>
            <a:ext cx="1135322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Integración con IA, automatización y Big Data fortalece las competencias analíticas necesarias para la ingeniería moderna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22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AE8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145291" y="1816596"/>
            <a:ext cx="5187702" cy="7641431"/>
            <a:chOff x="0" y="0"/>
            <a:chExt cx="6916937" cy="101885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16928" cy="10188575"/>
            </a:xfrm>
            <a:custGeom>
              <a:avLst/>
              <a:gdLst/>
              <a:ahLst/>
              <a:cxnLst/>
              <a:rect r="r" b="b" t="t" l="l"/>
              <a:pathLst>
                <a:path h="10188575" w="6916928">
                  <a:moveTo>
                    <a:pt x="0" y="0"/>
                  </a:moveTo>
                  <a:lnTo>
                    <a:pt x="6916928" y="0"/>
                  </a:lnTo>
                  <a:lnTo>
                    <a:pt x="6916928" y="10188575"/>
                  </a:lnTo>
                  <a:lnTo>
                    <a:pt x="0" y="101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8199" t="0" r="-4819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788021"/>
            <a:ext cx="5339954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b="true" sz="4187" spc="334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06762"/>
            <a:ext cx="8115300" cy="397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2"/>
              </a:lnSpc>
            </a:pPr>
            <a:r>
              <a:rPr lang="en-US" b="true" sz="1924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La estadística descriptiva es la disciplina que recolecta, organiza, resume y pre-Presenta datos con el propósito de facilitar su interpretación y la toma de decisiones.(Carlos Pareja, 2025). Su origen se remonta a las prácticas censales de civilizaciones. Antiguas y al desarrollo de la Statistik en el siglo XVIII (López, 2019). En el siglo XIX y XX, científicos como Quetelet, Pearson y Galton desarrollaron conceptos de tendencia central, correlación, regresión y diseño experimental que formalizaron la disciplina (El nacimiento de la estadística moderna. Francis Galton y Karl Pearson(2020) (Akal, 2020).</a:t>
            </a:r>
          </a:p>
          <a:p>
            <a:pPr algn="l">
              <a:lnSpc>
                <a:spcPts val="318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33D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81372" y="965597"/>
            <a:ext cx="701040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b="true" sz="5499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Conceptos Básicos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1372" y="2431107"/>
            <a:ext cx="8022431" cy="2680841"/>
            <a:chOff x="0" y="0"/>
            <a:chExt cx="10696575" cy="35744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96575" cy="3574542"/>
            </a:xfrm>
            <a:custGeom>
              <a:avLst/>
              <a:gdLst/>
              <a:ahLst/>
              <a:cxnLst/>
              <a:rect r="r" b="b" t="t" l="l"/>
              <a:pathLst>
                <a:path h="3574542" w="10696575">
                  <a:moveTo>
                    <a:pt x="0" y="56134"/>
                  </a:moveTo>
                  <a:cubicBezTo>
                    <a:pt x="0" y="25146"/>
                    <a:pt x="25146" y="0"/>
                    <a:pt x="56134" y="0"/>
                  </a:cubicBezTo>
                  <a:lnTo>
                    <a:pt x="10640441" y="0"/>
                  </a:lnTo>
                  <a:cubicBezTo>
                    <a:pt x="10671429" y="0"/>
                    <a:pt x="10696575" y="25146"/>
                    <a:pt x="10696575" y="56134"/>
                  </a:cubicBezTo>
                  <a:lnTo>
                    <a:pt x="10696575" y="3518408"/>
                  </a:lnTo>
                  <a:cubicBezTo>
                    <a:pt x="10696575" y="3549396"/>
                    <a:pt x="10671429" y="3574542"/>
                    <a:pt x="10640441" y="3574542"/>
                  </a:cubicBezTo>
                  <a:lnTo>
                    <a:pt x="56134" y="3574542"/>
                  </a:lnTo>
                  <a:cubicBezTo>
                    <a:pt x="25146" y="3574542"/>
                    <a:pt x="0" y="3549396"/>
                    <a:pt x="0" y="351840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61765" y="2692450"/>
            <a:ext cx="3505200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050A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Población y Muestra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1765" y="3222426"/>
            <a:ext cx="746164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Población: conjunto completo de individuos u objetos de estudio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1765" y="4287739"/>
            <a:ext cx="74616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Muestra: subconjunto representativo de la población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84196" y="2431107"/>
            <a:ext cx="8022431" cy="2680841"/>
            <a:chOff x="0" y="0"/>
            <a:chExt cx="10696575" cy="35744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96575" cy="3574542"/>
            </a:xfrm>
            <a:custGeom>
              <a:avLst/>
              <a:gdLst/>
              <a:ahLst/>
              <a:cxnLst/>
              <a:rect r="r" b="b" t="t" l="l"/>
              <a:pathLst>
                <a:path h="3574542" w="10696575">
                  <a:moveTo>
                    <a:pt x="0" y="56134"/>
                  </a:moveTo>
                  <a:cubicBezTo>
                    <a:pt x="0" y="25146"/>
                    <a:pt x="25146" y="0"/>
                    <a:pt x="56134" y="0"/>
                  </a:cubicBezTo>
                  <a:lnTo>
                    <a:pt x="10640441" y="0"/>
                  </a:lnTo>
                  <a:cubicBezTo>
                    <a:pt x="10671429" y="0"/>
                    <a:pt x="10696575" y="25146"/>
                    <a:pt x="10696575" y="56134"/>
                  </a:cubicBezTo>
                  <a:lnTo>
                    <a:pt x="10696575" y="3518408"/>
                  </a:lnTo>
                  <a:cubicBezTo>
                    <a:pt x="10696575" y="3549396"/>
                    <a:pt x="10671429" y="3574542"/>
                    <a:pt x="10640441" y="3574542"/>
                  </a:cubicBezTo>
                  <a:lnTo>
                    <a:pt x="56134" y="3574542"/>
                  </a:lnTo>
                  <a:cubicBezTo>
                    <a:pt x="25146" y="3574542"/>
                    <a:pt x="0" y="3549396"/>
                    <a:pt x="0" y="351840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564589" y="2692450"/>
            <a:ext cx="3505200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050A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Variable y Dato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64589" y="3222426"/>
            <a:ext cx="746164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Variable: característica que puede tomar distintos valores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64589" y="4287739"/>
            <a:ext cx="746164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Dato: valor específico que toma una variable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1372" y="5503961"/>
            <a:ext cx="560829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b="true" sz="3937" spc="315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TIPOS DE VARIABLES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81372" y="6859116"/>
            <a:ext cx="8022431" cy="2680841"/>
            <a:chOff x="0" y="0"/>
            <a:chExt cx="10696575" cy="35744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696575" cy="3574542"/>
            </a:xfrm>
            <a:custGeom>
              <a:avLst/>
              <a:gdLst/>
              <a:ahLst/>
              <a:cxnLst/>
              <a:rect r="r" b="b" t="t" l="l"/>
              <a:pathLst>
                <a:path h="3574542" w="10696575">
                  <a:moveTo>
                    <a:pt x="0" y="56134"/>
                  </a:moveTo>
                  <a:cubicBezTo>
                    <a:pt x="0" y="25146"/>
                    <a:pt x="25146" y="0"/>
                    <a:pt x="56134" y="0"/>
                  </a:cubicBezTo>
                  <a:lnTo>
                    <a:pt x="10640441" y="0"/>
                  </a:lnTo>
                  <a:cubicBezTo>
                    <a:pt x="10671429" y="0"/>
                    <a:pt x="10696575" y="25146"/>
                    <a:pt x="10696575" y="56134"/>
                  </a:cubicBezTo>
                  <a:lnTo>
                    <a:pt x="10696575" y="3518408"/>
                  </a:lnTo>
                  <a:cubicBezTo>
                    <a:pt x="10696575" y="3549396"/>
                    <a:pt x="10671429" y="3574542"/>
                    <a:pt x="10640441" y="3574542"/>
                  </a:cubicBezTo>
                  <a:lnTo>
                    <a:pt x="56134" y="3574542"/>
                  </a:lnTo>
                  <a:cubicBezTo>
                    <a:pt x="25146" y="3574542"/>
                    <a:pt x="0" y="3549396"/>
                    <a:pt x="0" y="351840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61765" y="6941443"/>
            <a:ext cx="3505200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111645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Cualitativas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1765" y="7526833"/>
            <a:ext cx="78206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3" indent="-164951" lvl="1">
              <a:lnSpc>
                <a:spcPts val="3500"/>
              </a:lnSpc>
              <a:buFont typeface="Arial"/>
              <a:buChar char="•"/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Nominales: categorías sin orden (tipo de sangre, género)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1765" y="8088883"/>
            <a:ext cx="78206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3" indent="-164951" lvl="1">
              <a:lnSpc>
                <a:spcPts val="3500"/>
              </a:lnSpc>
              <a:buFont typeface="Arial"/>
              <a:buChar char="•"/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Ordinales: categorías con jerarquía (nivel educativo)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1765" y="8663558"/>
            <a:ext cx="78206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3" indent="-164951" lvl="1">
              <a:lnSpc>
                <a:spcPts val="3500"/>
              </a:lnSpc>
              <a:buFont typeface="Arial"/>
              <a:buChar char="•"/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Dicotómicas: dos categorías (sí/no)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284196" y="6859116"/>
            <a:ext cx="8022431" cy="2680841"/>
            <a:chOff x="0" y="0"/>
            <a:chExt cx="10696575" cy="35744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696575" cy="3574542"/>
            </a:xfrm>
            <a:custGeom>
              <a:avLst/>
              <a:gdLst/>
              <a:ahLst/>
              <a:cxnLst/>
              <a:rect r="r" b="b" t="t" l="l"/>
              <a:pathLst>
                <a:path h="3574542" w="10696575">
                  <a:moveTo>
                    <a:pt x="0" y="56134"/>
                  </a:moveTo>
                  <a:cubicBezTo>
                    <a:pt x="0" y="25146"/>
                    <a:pt x="25146" y="0"/>
                    <a:pt x="56134" y="0"/>
                  </a:cubicBezTo>
                  <a:lnTo>
                    <a:pt x="10640441" y="0"/>
                  </a:lnTo>
                  <a:cubicBezTo>
                    <a:pt x="10671429" y="0"/>
                    <a:pt x="10696575" y="25146"/>
                    <a:pt x="10696575" y="56134"/>
                  </a:cubicBezTo>
                  <a:lnTo>
                    <a:pt x="10696575" y="3518408"/>
                  </a:lnTo>
                  <a:cubicBezTo>
                    <a:pt x="10696575" y="3549396"/>
                    <a:pt x="10671429" y="3574542"/>
                    <a:pt x="10640441" y="3574542"/>
                  </a:cubicBezTo>
                  <a:lnTo>
                    <a:pt x="56134" y="3574542"/>
                  </a:lnTo>
                  <a:cubicBezTo>
                    <a:pt x="25146" y="3574542"/>
                    <a:pt x="0" y="3549396"/>
                    <a:pt x="0" y="351840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9564589" y="6941443"/>
            <a:ext cx="3505200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050A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Cuantitativas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95532" y="7557641"/>
            <a:ext cx="78206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3" indent="-164951" lvl="1">
              <a:lnSpc>
                <a:spcPts val="3500"/>
              </a:lnSpc>
              <a:buFont typeface="Arial"/>
              <a:buChar char="•"/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Discretas: valores enteros (número de hijos)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95532" y="8104286"/>
            <a:ext cx="78206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3" indent="-164951" lvl="1">
              <a:lnSpc>
                <a:spcPts val="3500"/>
              </a:lnSpc>
              <a:buFont typeface="Arial"/>
              <a:buChar char="•"/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Continuas: valores reales (peso, estatura)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3550741"/>
            <a:ext cx="5245447" cy="38100"/>
            <a:chOff x="0" y="0"/>
            <a:chExt cx="6993930" cy="50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521202" y="3550741"/>
            <a:ext cx="5245447" cy="38100"/>
            <a:chOff x="0" y="0"/>
            <a:chExt cx="6993930" cy="50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050166" y="3550741"/>
            <a:ext cx="5245447" cy="38100"/>
            <a:chOff x="0" y="0"/>
            <a:chExt cx="6993930" cy="5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92238" y="6682382"/>
            <a:ext cx="8009930" cy="38100"/>
            <a:chOff x="0" y="0"/>
            <a:chExt cx="10679907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285685" y="6682382"/>
            <a:ext cx="8009930" cy="38100"/>
            <a:chOff x="0" y="0"/>
            <a:chExt cx="10679907" cy="50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5594210" y="0"/>
            <a:ext cx="2693790" cy="2693790"/>
          </a:xfrm>
          <a:custGeom>
            <a:avLst/>
            <a:gdLst/>
            <a:ahLst/>
            <a:cxnLst/>
            <a:rect r="r" b="b" t="t" l="l"/>
            <a:pathLst>
              <a:path h="2693790" w="2693790">
                <a:moveTo>
                  <a:pt x="0" y="0"/>
                </a:moveTo>
                <a:lnTo>
                  <a:pt x="2693790" y="0"/>
                </a:lnTo>
                <a:lnTo>
                  <a:pt x="2693790" y="2693790"/>
                </a:lnTo>
                <a:lnTo>
                  <a:pt x="0" y="26937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92238" y="1141965"/>
            <a:ext cx="9608939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>
                <a:solidFill>
                  <a:srgbClr val="233D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Técnicas Analíticas Empleadas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2238" y="3021211"/>
            <a:ext cx="283518" cy="380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6"/>
              </a:lnSpc>
            </a:pPr>
            <a:r>
              <a:rPr lang="en-US" b="true" sz="1938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2238" y="3749576"/>
            <a:ext cx="3544044" cy="347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9"/>
              </a:lnSpc>
            </a:pPr>
            <a:r>
              <a:rPr lang="en-US" b="true" sz="2207" spc="176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DATOS NO AGRUPADOS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2237" y="4286399"/>
            <a:ext cx="5245447" cy="131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Sumar y dividir por n (media), ordenar y hallar valor medio (mediana), contar frecuencias (moda)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21202" y="3011686"/>
            <a:ext cx="503171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21202" y="3749576"/>
            <a:ext cx="4870400" cy="31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b="true" sz="1939" spc="155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VARIANZA Y DESVIACIÓN ESTÁNDAR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21202" y="4286399"/>
            <a:ext cx="5245447" cy="131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Promediar cuadrados de desviaciones respecto a la media (poblacional o muestral con n-1)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50166" y="3011686"/>
            <a:ext cx="411649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50166" y="3749576"/>
            <a:ext cx="3544044" cy="411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7"/>
              </a:lnSpc>
            </a:pPr>
            <a:r>
              <a:rPr lang="en-US" b="true" sz="2629" spc="210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DATOS AGRUPADOS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50166" y="4286399"/>
            <a:ext cx="5245447" cy="131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Usar marcas de clase (puntos medios) y frecuencias para estimar media y varianzas aproximadas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2237" y="6143327"/>
            <a:ext cx="594694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2238" y="6890742"/>
            <a:ext cx="3544044" cy="29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b="true" sz="1901" spc="152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PERCENTILES Y CUARTILES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2238" y="7418040"/>
            <a:ext cx="8009930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Posición k·(n+1)/100 (no agrupados) o interpolación dentro del intervalo para datos agrupados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85685" y="6143327"/>
            <a:ext cx="466562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05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85685" y="6881217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220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VISUALIZACIÓN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85685" y="7418040"/>
            <a:ext cx="8009930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Histogramas para distribuciones, boxplot para resumir mediana, IQR y posibles outliers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33D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7244" t="0" r="-47244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57535" y="1947416"/>
            <a:ext cx="9914930" cy="1709142"/>
            <a:chOff x="0" y="0"/>
            <a:chExt cx="13219907" cy="22788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9050" y="19050"/>
              <a:ext cx="13181839" cy="2240788"/>
            </a:xfrm>
            <a:custGeom>
              <a:avLst/>
              <a:gdLst/>
              <a:ahLst/>
              <a:cxnLst/>
              <a:rect r="r" b="b" t="t" l="l"/>
              <a:pathLst>
                <a:path h="2240788" w="13181839">
                  <a:moveTo>
                    <a:pt x="0" y="44069"/>
                  </a:moveTo>
                  <a:cubicBezTo>
                    <a:pt x="0" y="19685"/>
                    <a:pt x="20066" y="0"/>
                    <a:pt x="44704" y="0"/>
                  </a:cubicBezTo>
                  <a:lnTo>
                    <a:pt x="13137135" y="0"/>
                  </a:lnTo>
                  <a:cubicBezTo>
                    <a:pt x="13161772" y="0"/>
                    <a:pt x="13181839" y="19685"/>
                    <a:pt x="13181839" y="44069"/>
                  </a:cubicBezTo>
                  <a:lnTo>
                    <a:pt x="13181839" y="2196719"/>
                  </a:lnTo>
                  <a:cubicBezTo>
                    <a:pt x="13181839" y="2221103"/>
                    <a:pt x="13161772" y="2240788"/>
                    <a:pt x="13137135" y="2240788"/>
                  </a:cubicBezTo>
                  <a:lnTo>
                    <a:pt x="44704" y="2240788"/>
                  </a:lnTo>
                  <a:cubicBezTo>
                    <a:pt x="20066" y="2240788"/>
                    <a:pt x="0" y="2221103"/>
                    <a:pt x="0" y="2196719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219939" cy="2278888"/>
            </a:xfrm>
            <a:custGeom>
              <a:avLst/>
              <a:gdLst/>
              <a:ahLst/>
              <a:cxnLst/>
              <a:rect r="r" b="b" t="t" l="l"/>
              <a:pathLst>
                <a:path h="2278888" w="13219939">
                  <a:moveTo>
                    <a:pt x="0" y="63119"/>
                  </a:moveTo>
                  <a:cubicBezTo>
                    <a:pt x="0" y="28067"/>
                    <a:pt x="28829" y="0"/>
                    <a:pt x="63754" y="0"/>
                  </a:cubicBezTo>
                  <a:lnTo>
                    <a:pt x="13156185" y="0"/>
                  </a:lnTo>
                  <a:lnTo>
                    <a:pt x="13156185" y="19050"/>
                  </a:lnTo>
                  <a:lnTo>
                    <a:pt x="13156185" y="0"/>
                  </a:lnTo>
                  <a:cubicBezTo>
                    <a:pt x="13191110" y="0"/>
                    <a:pt x="13219939" y="28067"/>
                    <a:pt x="13219939" y="63119"/>
                  </a:cubicBezTo>
                  <a:lnTo>
                    <a:pt x="13200889" y="63119"/>
                  </a:lnTo>
                  <a:lnTo>
                    <a:pt x="13219939" y="63119"/>
                  </a:lnTo>
                  <a:lnTo>
                    <a:pt x="13219939" y="2215769"/>
                  </a:lnTo>
                  <a:lnTo>
                    <a:pt x="13200889" y="2215769"/>
                  </a:lnTo>
                  <a:lnTo>
                    <a:pt x="13219939" y="2215769"/>
                  </a:lnTo>
                  <a:cubicBezTo>
                    <a:pt x="13219939" y="2250948"/>
                    <a:pt x="13191110" y="2278888"/>
                    <a:pt x="13156185" y="2278888"/>
                  </a:cubicBezTo>
                  <a:lnTo>
                    <a:pt x="13156185" y="2259838"/>
                  </a:lnTo>
                  <a:lnTo>
                    <a:pt x="13156185" y="2278888"/>
                  </a:lnTo>
                  <a:lnTo>
                    <a:pt x="63754" y="2278888"/>
                  </a:lnTo>
                  <a:lnTo>
                    <a:pt x="63754" y="2259838"/>
                  </a:lnTo>
                  <a:lnTo>
                    <a:pt x="63754" y="2278888"/>
                  </a:lnTo>
                  <a:cubicBezTo>
                    <a:pt x="28829" y="2278888"/>
                    <a:pt x="0" y="2250821"/>
                    <a:pt x="0" y="2215769"/>
                  </a:cubicBezTo>
                  <a:lnTo>
                    <a:pt x="0" y="63119"/>
                  </a:lnTo>
                  <a:lnTo>
                    <a:pt x="19050" y="63119"/>
                  </a:lnTo>
                  <a:lnTo>
                    <a:pt x="0" y="63119"/>
                  </a:lnTo>
                  <a:moveTo>
                    <a:pt x="38100" y="63119"/>
                  </a:moveTo>
                  <a:lnTo>
                    <a:pt x="38100" y="2215769"/>
                  </a:lnTo>
                  <a:lnTo>
                    <a:pt x="19050" y="2215769"/>
                  </a:lnTo>
                  <a:lnTo>
                    <a:pt x="38100" y="2215769"/>
                  </a:lnTo>
                  <a:cubicBezTo>
                    <a:pt x="38100" y="2229358"/>
                    <a:pt x="49403" y="2240788"/>
                    <a:pt x="63754" y="2240788"/>
                  </a:cubicBezTo>
                  <a:lnTo>
                    <a:pt x="13156185" y="2240788"/>
                  </a:lnTo>
                  <a:cubicBezTo>
                    <a:pt x="13170663" y="2240788"/>
                    <a:pt x="13181839" y="2229358"/>
                    <a:pt x="13181839" y="2215769"/>
                  </a:cubicBezTo>
                  <a:lnTo>
                    <a:pt x="13181839" y="63119"/>
                  </a:lnTo>
                  <a:cubicBezTo>
                    <a:pt x="13181839" y="49530"/>
                    <a:pt x="13170536" y="38100"/>
                    <a:pt x="13156185" y="38100"/>
                  </a:cubicBezTo>
                  <a:lnTo>
                    <a:pt x="63754" y="38100"/>
                  </a:lnTo>
                  <a:lnTo>
                    <a:pt x="63754" y="19050"/>
                  </a:lnTo>
                  <a:lnTo>
                    <a:pt x="63754" y="38100"/>
                  </a:lnTo>
                  <a:cubicBezTo>
                    <a:pt x="49403" y="38100"/>
                    <a:pt x="38100" y="49530"/>
                    <a:pt x="38100" y="63119"/>
                  </a:cubicBezTo>
                  <a:close/>
                </a:path>
              </a:pathLst>
            </a:custGeom>
            <a:solidFill>
              <a:srgbClr val="12229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00397" y="1990279"/>
            <a:ext cx="882104" cy="1623417"/>
            <a:chOff x="0" y="0"/>
            <a:chExt cx="1176138" cy="21645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76147" cy="2164588"/>
            </a:xfrm>
            <a:custGeom>
              <a:avLst/>
              <a:gdLst/>
              <a:ahLst/>
              <a:cxnLst/>
              <a:rect r="r" b="b" t="t" l="l"/>
              <a:pathLst>
                <a:path h="2164588" w="1176147">
                  <a:moveTo>
                    <a:pt x="0" y="0"/>
                  </a:moveTo>
                  <a:lnTo>
                    <a:pt x="1176147" y="0"/>
                  </a:lnTo>
                  <a:lnTo>
                    <a:pt x="1176147" y="2164588"/>
                  </a:lnTo>
                  <a:lnTo>
                    <a:pt x="0" y="2164588"/>
                  </a:lnTo>
                  <a:close/>
                </a:path>
              </a:pathLst>
            </a:custGeom>
            <a:solidFill>
              <a:srgbClr val="233D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57535" y="3848397"/>
            <a:ext cx="9914930" cy="1709142"/>
            <a:chOff x="0" y="0"/>
            <a:chExt cx="13219907" cy="227885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9050" y="19050"/>
              <a:ext cx="13181839" cy="2240788"/>
            </a:xfrm>
            <a:custGeom>
              <a:avLst/>
              <a:gdLst/>
              <a:ahLst/>
              <a:cxnLst/>
              <a:rect r="r" b="b" t="t" l="l"/>
              <a:pathLst>
                <a:path h="2240788" w="13181839">
                  <a:moveTo>
                    <a:pt x="0" y="44069"/>
                  </a:moveTo>
                  <a:cubicBezTo>
                    <a:pt x="0" y="19685"/>
                    <a:pt x="20066" y="0"/>
                    <a:pt x="44704" y="0"/>
                  </a:cubicBezTo>
                  <a:lnTo>
                    <a:pt x="13137135" y="0"/>
                  </a:lnTo>
                  <a:cubicBezTo>
                    <a:pt x="13161772" y="0"/>
                    <a:pt x="13181839" y="19685"/>
                    <a:pt x="13181839" y="44069"/>
                  </a:cubicBezTo>
                  <a:lnTo>
                    <a:pt x="13181839" y="2196719"/>
                  </a:lnTo>
                  <a:cubicBezTo>
                    <a:pt x="13181839" y="2221103"/>
                    <a:pt x="13161772" y="2240788"/>
                    <a:pt x="13137135" y="2240788"/>
                  </a:cubicBezTo>
                  <a:lnTo>
                    <a:pt x="44704" y="2240788"/>
                  </a:lnTo>
                  <a:cubicBezTo>
                    <a:pt x="20066" y="2240788"/>
                    <a:pt x="0" y="2221103"/>
                    <a:pt x="0" y="2196719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219939" cy="2278888"/>
            </a:xfrm>
            <a:custGeom>
              <a:avLst/>
              <a:gdLst/>
              <a:ahLst/>
              <a:cxnLst/>
              <a:rect r="r" b="b" t="t" l="l"/>
              <a:pathLst>
                <a:path h="2278888" w="13219939">
                  <a:moveTo>
                    <a:pt x="0" y="63119"/>
                  </a:moveTo>
                  <a:cubicBezTo>
                    <a:pt x="0" y="28067"/>
                    <a:pt x="28829" y="0"/>
                    <a:pt x="63754" y="0"/>
                  </a:cubicBezTo>
                  <a:lnTo>
                    <a:pt x="13156185" y="0"/>
                  </a:lnTo>
                  <a:lnTo>
                    <a:pt x="13156185" y="19050"/>
                  </a:lnTo>
                  <a:lnTo>
                    <a:pt x="13156185" y="0"/>
                  </a:lnTo>
                  <a:cubicBezTo>
                    <a:pt x="13191110" y="0"/>
                    <a:pt x="13219939" y="28067"/>
                    <a:pt x="13219939" y="63119"/>
                  </a:cubicBezTo>
                  <a:lnTo>
                    <a:pt x="13200889" y="63119"/>
                  </a:lnTo>
                  <a:lnTo>
                    <a:pt x="13219939" y="63119"/>
                  </a:lnTo>
                  <a:lnTo>
                    <a:pt x="13219939" y="2215769"/>
                  </a:lnTo>
                  <a:lnTo>
                    <a:pt x="13200889" y="2215769"/>
                  </a:lnTo>
                  <a:lnTo>
                    <a:pt x="13219939" y="2215769"/>
                  </a:lnTo>
                  <a:cubicBezTo>
                    <a:pt x="13219939" y="2250948"/>
                    <a:pt x="13191110" y="2278888"/>
                    <a:pt x="13156185" y="2278888"/>
                  </a:cubicBezTo>
                  <a:lnTo>
                    <a:pt x="13156185" y="2259838"/>
                  </a:lnTo>
                  <a:lnTo>
                    <a:pt x="13156185" y="2278888"/>
                  </a:lnTo>
                  <a:lnTo>
                    <a:pt x="63754" y="2278888"/>
                  </a:lnTo>
                  <a:lnTo>
                    <a:pt x="63754" y="2259838"/>
                  </a:lnTo>
                  <a:lnTo>
                    <a:pt x="63754" y="2278888"/>
                  </a:lnTo>
                  <a:cubicBezTo>
                    <a:pt x="28829" y="2278888"/>
                    <a:pt x="0" y="2250821"/>
                    <a:pt x="0" y="2215769"/>
                  </a:cubicBezTo>
                  <a:lnTo>
                    <a:pt x="0" y="63119"/>
                  </a:lnTo>
                  <a:lnTo>
                    <a:pt x="19050" y="63119"/>
                  </a:lnTo>
                  <a:lnTo>
                    <a:pt x="0" y="63119"/>
                  </a:lnTo>
                  <a:moveTo>
                    <a:pt x="38100" y="63119"/>
                  </a:moveTo>
                  <a:lnTo>
                    <a:pt x="38100" y="2215769"/>
                  </a:lnTo>
                  <a:lnTo>
                    <a:pt x="19050" y="2215769"/>
                  </a:lnTo>
                  <a:lnTo>
                    <a:pt x="38100" y="2215769"/>
                  </a:lnTo>
                  <a:cubicBezTo>
                    <a:pt x="38100" y="2229358"/>
                    <a:pt x="49403" y="2240788"/>
                    <a:pt x="63754" y="2240788"/>
                  </a:cubicBezTo>
                  <a:lnTo>
                    <a:pt x="13156185" y="2240788"/>
                  </a:lnTo>
                  <a:cubicBezTo>
                    <a:pt x="13170663" y="2240788"/>
                    <a:pt x="13181839" y="2229358"/>
                    <a:pt x="13181839" y="2215769"/>
                  </a:cubicBezTo>
                  <a:lnTo>
                    <a:pt x="13181839" y="63119"/>
                  </a:lnTo>
                  <a:cubicBezTo>
                    <a:pt x="13181839" y="49530"/>
                    <a:pt x="13170536" y="38100"/>
                    <a:pt x="13156185" y="38100"/>
                  </a:cubicBezTo>
                  <a:lnTo>
                    <a:pt x="63754" y="38100"/>
                  </a:lnTo>
                  <a:lnTo>
                    <a:pt x="63754" y="19050"/>
                  </a:lnTo>
                  <a:lnTo>
                    <a:pt x="63754" y="38100"/>
                  </a:lnTo>
                  <a:cubicBezTo>
                    <a:pt x="49403" y="38100"/>
                    <a:pt x="38100" y="49530"/>
                    <a:pt x="38100" y="63119"/>
                  </a:cubicBezTo>
                  <a:close/>
                </a:path>
              </a:pathLst>
            </a:custGeom>
            <a:solidFill>
              <a:srgbClr val="12229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00397" y="3891260"/>
            <a:ext cx="882104" cy="1623418"/>
            <a:chOff x="0" y="0"/>
            <a:chExt cx="1176138" cy="2164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76147" cy="2164588"/>
            </a:xfrm>
            <a:custGeom>
              <a:avLst/>
              <a:gdLst/>
              <a:ahLst/>
              <a:cxnLst/>
              <a:rect r="r" b="b" t="t" l="l"/>
              <a:pathLst>
                <a:path h="2164588" w="1176147">
                  <a:moveTo>
                    <a:pt x="0" y="0"/>
                  </a:moveTo>
                  <a:lnTo>
                    <a:pt x="1176147" y="0"/>
                  </a:lnTo>
                  <a:lnTo>
                    <a:pt x="1176147" y="2164588"/>
                  </a:lnTo>
                  <a:lnTo>
                    <a:pt x="0" y="2164588"/>
                  </a:lnTo>
                  <a:close/>
                </a:path>
              </a:pathLst>
            </a:custGeom>
            <a:solidFill>
              <a:srgbClr val="233D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57535" y="5749379"/>
            <a:ext cx="9914930" cy="1709142"/>
            <a:chOff x="0" y="0"/>
            <a:chExt cx="13219907" cy="227885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9050" y="19050"/>
              <a:ext cx="13181839" cy="2240788"/>
            </a:xfrm>
            <a:custGeom>
              <a:avLst/>
              <a:gdLst/>
              <a:ahLst/>
              <a:cxnLst/>
              <a:rect r="r" b="b" t="t" l="l"/>
              <a:pathLst>
                <a:path h="2240788" w="13181839">
                  <a:moveTo>
                    <a:pt x="0" y="44069"/>
                  </a:moveTo>
                  <a:cubicBezTo>
                    <a:pt x="0" y="19685"/>
                    <a:pt x="20066" y="0"/>
                    <a:pt x="44704" y="0"/>
                  </a:cubicBezTo>
                  <a:lnTo>
                    <a:pt x="13137135" y="0"/>
                  </a:lnTo>
                  <a:cubicBezTo>
                    <a:pt x="13161772" y="0"/>
                    <a:pt x="13181839" y="19685"/>
                    <a:pt x="13181839" y="44069"/>
                  </a:cubicBezTo>
                  <a:lnTo>
                    <a:pt x="13181839" y="2196719"/>
                  </a:lnTo>
                  <a:cubicBezTo>
                    <a:pt x="13181839" y="2221103"/>
                    <a:pt x="13161772" y="2240788"/>
                    <a:pt x="13137135" y="2240788"/>
                  </a:cubicBezTo>
                  <a:lnTo>
                    <a:pt x="44704" y="2240788"/>
                  </a:lnTo>
                  <a:cubicBezTo>
                    <a:pt x="20066" y="2240788"/>
                    <a:pt x="0" y="2221103"/>
                    <a:pt x="0" y="2196719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219939" cy="2278888"/>
            </a:xfrm>
            <a:custGeom>
              <a:avLst/>
              <a:gdLst/>
              <a:ahLst/>
              <a:cxnLst/>
              <a:rect r="r" b="b" t="t" l="l"/>
              <a:pathLst>
                <a:path h="2278888" w="13219939">
                  <a:moveTo>
                    <a:pt x="0" y="63119"/>
                  </a:moveTo>
                  <a:cubicBezTo>
                    <a:pt x="0" y="28067"/>
                    <a:pt x="28829" y="0"/>
                    <a:pt x="63754" y="0"/>
                  </a:cubicBezTo>
                  <a:lnTo>
                    <a:pt x="13156185" y="0"/>
                  </a:lnTo>
                  <a:lnTo>
                    <a:pt x="13156185" y="19050"/>
                  </a:lnTo>
                  <a:lnTo>
                    <a:pt x="13156185" y="0"/>
                  </a:lnTo>
                  <a:cubicBezTo>
                    <a:pt x="13191110" y="0"/>
                    <a:pt x="13219939" y="28067"/>
                    <a:pt x="13219939" y="63119"/>
                  </a:cubicBezTo>
                  <a:lnTo>
                    <a:pt x="13200889" y="63119"/>
                  </a:lnTo>
                  <a:lnTo>
                    <a:pt x="13219939" y="63119"/>
                  </a:lnTo>
                  <a:lnTo>
                    <a:pt x="13219939" y="2215769"/>
                  </a:lnTo>
                  <a:lnTo>
                    <a:pt x="13200889" y="2215769"/>
                  </a:lnTo>
                  <a:lnTo>
                    <a:pt x="13219939" y="2215769"/>
                  </a:lnTo>
                  <a:cubicBezTo>
                    <a:pt x="13219939" y="2250948"/>
                    <a:pt x="13191110" y="2278888"/>
                    <a:pt x="13156185" y="2278888"/>
                  </a:cubicBezTo>
                  <a:lnTo>
                    <a:pt x="13156185" y="2259838"/>
                  </a:lnTo>
                  <a:lnTo>
                    <a:pt x="13156185" y="2278888"/>
                  </a:lnTo>
                  <a:lnTo>
                    <a:pt x="63754" y="2278888"/>
                  </a:lnTo>
                  <a:lnTo>
                    <a:pt x="63754" y="2259838"/>
                  </a:lnTo>
                  <a:lnTo>
                    <a:pt x="63754" y="2278888"/>
                  </a:lnTo>
                  <a:cubicBezTo>
                    <a:pt x="28829" y="2278888"/>
                    <a:pt x="0" y="2250821"/>
                    <a:pt x="0" y="2215769"/>
                  </a:cubicBezTo>
                  <a:lnTo>
                    <a:pt x="0" y="63119"/>
                  </a:lnTo>
                  <a:lnTo>
                    <a:pt x="19050" y="63119"/>
                  </a:lnTo>
                  <a:lnTo>
                    <a:pt x="0" y="63119"/>
                  </a:lnTo>
                  <a:moveTo>
                    <a:pt x="38100" y="63119"/>
                  </a:moveTo>
                  <a:lnTo>
                    <a:pt x="38100" y="2215769"/>
                  </a:lnTo>
                  <a:lnTo>
                    <a:pt x="19050" y="2215769"/>
                  </a:lnTo>
                  <a:lnTo>
                    <a:pt x="38100" y="2215769"/>
                  </a:lnTo>
                  <a:cubicBezTo>
                    <a:pt x="38100" y="2229358"/>
                    <a:pt x="49403" y="2240788"/>
                    <a:pt x="63754" y="2240788"/>
                  </a:cubicBezTo>
                  <a:lnTo>
                    <a:pt x="13156185" y="2240788"/>
                  </a:lnTo>
                  <a:cubicBezTo>
                    <a:pt x="13170663" y="2240788"/>
                    <a:pt x="13181839" y="2229358"/>
                    <a:pt x="13181839" y="2215769"/>
                  </a:cubicBezTo>
                  <a:lnTo>
                    <a:pt x="13181839" y="63119"/>
                  </a:lnTo>
                  <a:cubicBezTo>
                    <a:pt x="13181839" y="49530"/>
                    <a:pt x="13170536" y="38100"/>
                    <a:pt x="13156185" y="38100"/>
                  </a:cubicBezTo>
                  <a:lnTo>
                    <a:pt x="63754" y="38100"/>
                  </a:lnTo>
                  <a:lnTo>
                    <a:pt x="63754" y="19050"/>
                  </a:lnTo>
                  <a:lnTo>
                    <a:pt x="63754" y="38100"/>
                  </a:lnTo>
                  <a:cubicBezTo>
                    <a:pt x="49403" y="38100"/>
                    <a:pt x="38100" y="49530"/>
                    <a:pt x="38100" y="63119"/>
                  </a:cubicBezTo>
                  <a:close/>
                </a:path>
              </a:pathLst>
            </a:custGeom>
            <a:solidFill>
              <a:srgbClr val="12229D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800397" y="5792241"/>
            <a:ext cx="882104" cy="1623418"/>
            <a:chOff x="0" y="0"/>
            <a:chExt cx="1176138" cy="216455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76147" cy="2164588"/>
            </a:xfrm>
            <a:custGeom>
              <a:avLst/>
              <a:gdLst/>
              <a:ahLst/>
              <a:cxnLst/>
              <a:rect r="r" b="b" t="t" l="l"/>
              <a:pathLst>
                <a:path h="2164588" w="1176147">
                  <a:moveTo>
                    <a:pt x="0" y="0"/>
                  </a:moveTo>
                  <a:lnTo>
                    <a:pt x="1176147" y="0"/>
                  </a:lnTo>
                  <a:lnTo>
                    <a:pt x="1176147" y="2164588"/>
                  </a:lnTo>
                  <a:lnTo>
                    <a:pt x="0" y="2164588"/>
                  </a:lnTo>
                  <a:close/>
                </a:path>
              </a:pathLst>
            </a:custGeom>
            <a:solidFill>
              <a:srgbClr val="233DF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757535" y="7650361"/>
            <a:ext cx="9914930" cy="1709142"/>
            <a:chOff x="0" y="0"/>
            <a:chExt cx="13219907" cy="227885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9050" y="19050"/>
              <a:ext cx="13181839" cy="2240788"/>
            </a:xfrm>
            <a:custGeom>
              <a:avLst/>
              <a:gdLst/>
              <a:ahLst/>
              <a:cxnLst/>
              <a:rect r="r" b="b" t="t" l="l"/>
              <a:pathLst>
                <a:path h="2240788" w="13181839">
                  <a:moveTo>
                    <a:pt x="0" y="44069"/>
                  </a:moveTo>
                  <a:cubicBezTo>
                    <a:pt x="0" y="19685"/>
                    <a:pt x="20066" y="0"/>
                    <a:pt x="44704" y="0"/>
                  </a:cubicBezTo>
                  <a:lnTo>
                    <a:pt x="13137135" y="0"/>
                  </a:lnTo>
                  <a:cubicBezTo>
                    <a:pt x="13161772" y="0"/>
                    <a:pt x="13181839" y="19685"/>
                    <a:pt x="13181839" y="44069"/>
                  </a:cubicBezTo>
                  <a:lnTo>
                    <a:pt x="13181839" y="2196719"/>
                  </a:lnTo>
                  <a:cubicBezTo>
                    <a:pt x="13181839" y="2221103"/>
                    <a:pt x="13161772" y="2240788"/>
                    <a:pt x="13137135" y="2240788"/>
                  </a:cubicBezTo>
                  <a:lnTo>
                    <a:pt x="44704" y="2240788"/>
                  </a:lnTo>
                  <a:cubicBezTo>
                    <a:pt x="20066" y="2240788"/>
                    <a:pt x="0" y="2221103"/>
                    <a:pt x="0" y="2196719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219939" cy="2278888"/>
            </a:xfrm>
            <a:custGeom>
              <a:avLst/>
              <a:gdLst/>
              <a:ahLst/>
              <a:cxnLst/>
              <a:rect r="r" b="b" t="t" l="l"/>
              <a:pathLst>
                <a:path h="2278888" w="13219939">
                  <a:moveTo>
                    <a:pt x="0" y="63119"/>
                  </a:moveTo>
                  <a:cubicBezTo>
                    <a:pt x="0" y="28067"/>
                    <a:pt x="28829" y="0"/>
                    <a:pt x="63754" y="0"/>
                  </a:cubicBezTo>
                  <a:lnTo>
                    <a:pt x="13156185" y="0"/>
                  </a:lnTo>
                  <a:lnTo>
                    <a:pt x="13156185" y="19050"/>
                  </a:lnTo>
                  <a:lnTo>
                    <a:pt x="13156185" y="0"/>
                  </a:lnTo>
                  <a:cubicBezTo>
                    <a:pt x="13191110" y="0"/>
                    <a:pt x="13219939" y="28067"/>
                    <a:pt x="13219939" y="63119"/>
                  </a:cubicBezTo>
                  <a:lnTo>
                    <a:pt x="13200889" y="63119"/>
                  </a:lnTo>
                  <a:lnTo>
                    <a:pt x="13219939" y="63119"/>
                  </a:lnTo>
                  <a:lnTo>
                    <a:pt x="13219939" y="2215769"/>
                  </a:lnTo>
                  <a:lnTo>
                    <a:pt x="13200889" y="2215769"/>
                  </a:lnTo>
                  <a:lnTo>
                    <a:pt x="13219939" y="2215769"/>
                  </a:lnTo>
                  <a:cubicBezTo>
                    <a:pt x="13219939" y="2250948"/>
                    <a:pt x="13191110" y="2278888"/>
                    <a:pt x="13156185" y="2278888"/>
                  </a:cubicBezTo>
                  <a:lnTo>
                    <a:pt x="13156185" y="2259838"/>
                  </a:lnTo>
                  <a:lnTo>
                    <a:pt x="13156185" y="2278888"/>
                  </a:lnTo>
                  <a:lnTo>
                    <a:pt x="63754" y="2278888"/>
                  </a:lnTo>
                  <a:lnTo>
                    <a:pt x="63754" y="2259838"/>
                  </a:lnTo>
                  <a:lnTo>
                    <a:pt x="63754" y="2278888"/>
                  </a:lnTo>
                  <a:cubicBezTo>
                    <a:pt x="28829" y="2278888"/>
                    <a:pt x="0" y="2250821"/>
                    <a:pt x="0" y="2215769"/>
                  </a:cubicBezTo>
                  <a:lnTo>
                    <a:pt x="0" y="63119"/>
                  </a:lnTo>
                  <a:lnTo>
                    <a:pt x="19050" y="63119"/>
                  </a:lnTo>
                  <a:lnTo>
                    <a:pt x="0" y="63119"/>
                  </a:lnTo>
                  <a:moveTo>
                    <a:pt x="38100" y="63119"/>
                  </a:moveTo>
                  <a:lnTo>
                    <a:pt x="38100" y="2215769"/>
                  </a:lnTo>
                  <a:lnTo>
                    <a:pt x="19050" y="2215769"/>
                  </a:lnTo>
                  <a:lnTo>
                    <a:pt x="38100" y="2215769"/>
                  </a:lnTo>
                  <a:cubicBezTo>
                    <a:pt x="38100" y="2229358"/>
                    <a:pt x="49403" y="2240788"/>
                    <a:pt x="63754" y="2240788"/>
                  </a:cubicBezTo>
                  <a:lnTo>
                    <a:pt x="13156185" y="2240788"/>
                  </a:lnTo>
                  <a:cubicBezTo>
                    <a:pt x="13170663" y="2240788"/>
                    <a:pt x="13181839" y="2229358"/>
                    <a:pt x="13181839" y="2215769"/>
                  </a:cubicBezTo>
                  <a:lnTo>
                    <a:pt x="13181839" y="63119"/>
                  </a:lnTo>
                  <a:cubicBezTo>
                    <a:pt x="13181839" y="49530"/>
                    <a:pt x="13170536" y="38100"/>
                    <a:pt x="13156185" y="38100"/>
                  </a:cubicBezTo>
                  <a:lnTo>
                    <a:pt x="63754" y="38100"/>
                  </a:lnTo>
                  <a:lnTo>
                    <a:pt x="63754" y="19050"/>
                  </a:lnTo>
                  <a:lnTo>
                    <a:pt x="63754" y="38100"/>
                  </a:lnTo>
                  <a:cubicBezTo>
                    <a:pt x="49403" y="38100"/>
                    <a:pt x="38100" y="49530"/>
                    <a:pt x="38100" y="63119"/>
                  </a:cubicBezTo>
                  <a:close/>
                </a:path>
              </a:pathLst>
            </a:custGeom>
            <a:solidFill>
              <a:srgbClr val="12229D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00397" y="7693224"/>
            <a:ext cx="882104" cy="1623418"/>
            <a:chOff x="0" y="0"/>
            <a:chExt cx="1176138" cy="21645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76147" cy="2164588"/>
            </a:xfrm>
            <a:custGeom>
              <a:avLst/>
              <a:gdLst/>
              <a:ahLst/>
              <a:cxnLst/>
              <a:rect r="r" b="b" t="t" l="l"/>
              <a:pathLst>
                <a:path h="2164588" w="1176147">
                  <a:moveTo>
                    <a:pt x="0" y="0"/>
                  </a:moveTo>
                  <a:lnTo>
                    <a:pt x="1176147" y="0"/>
                  </a:lnTo>
                  <a:lnTo>
                    <a:pt x="1176147" y="2164588"/>
                  </a:lnTo>
                  <a:lnTo>
                    <a:pt x="0" y="2164588"/>
                  </a:lnTo>
                  <a:close/>
                </a:path>
              </a:pathLst>
            </a:custGeom>
            <a:solidFill>
              <a:srgbClr val="233DFF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771822" y="913210"/>
            <a:ext cx="933182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5"/>
              </a:lnSpc>
            </a:pPr>
            <a:r>
              <a:rPr lang="en-US" b="true" sz="4312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Organización y Presentación de Datos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76028" y="2642890"/>
            <a:ext cx="330696" cy="341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b="true" sz="2562" spc="205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02916" y="2191643"/>
            <a:ext cx="2756744" cy="30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2"/>
              </a:lnSpc>
            </a:pPr>
            <a:r>
              <a:rPr lang="en-US" b="true" sz="1939" spc="155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DATOS SIN AGRUPAR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02916" y="2620864"/>
            <a:ext cx="8506271" cy="66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b="true" sz="16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Simple lista de observaciones ordenadas para obtener percentiles y mediana. Permite cálculos exactos.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76028" y="4543871"/>
            <a:ext cx="330696" cy="341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b="true" sz="2562" spc="205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902916" y="4092625"/>
            <a:ext cx="2756744" cy="26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2"/>
              </a:lnSpc>
            </a:pPr>
            <a:r>
              <a:rPr lang="en-US" b="true" sz="1646" spc="131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TABLA DE FRECUENCIAS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902916" y="4521845"/>
            <a:ext cx="8506271" cy="66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b="true" sz="16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Columnas: valor, frecuencia absoluta, acumulada, relativa. Permite ver concentración y construir gráficos.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76028" y="6444854"/>
            <a:ext cx="330696" cy="341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b="true" sz="2562" spc="205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902916" y="6003131"/>
            <a:ext cx="2756744" cy="316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6"/>
              </a:lnSpc>
            </a:pPr>
            <a:r>
              <a:rPr lang="en-US" b="true" sz="2045" spc="163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DATOS AGRUPADOS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902916" y="6422826"/>
            <a:ext cx="8506271" cy="66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b="true" sz="16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Para observaciones grandes o valores continuos. Se eligen clases y usan marcas de clase para estimar medidas.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76028" y="8345835"/>
            <a:ext cx="330696" cy="341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b="true" sz="2562" spc="205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902916" y="7904112"/>
            <a:ext cx="2756744" cy="32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b="true" sz="2124" spc="169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VISUALIZACIONES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902916" y="8323809"/>
            <a:ext cx="8506271" cy="66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b="true" sz="16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Histogramas, polígonos de frecuencias, boxplots, diagramas de tallo y hoja para representar distribuciones.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14992" y="-202173"/>
            <a:ext cx="19023839" cy="10700909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1393653" y="2044931"/>
            <a:ext cx="22140919" cy="8453806"/>
          </a:xfrm>
          <a:custGeom>
            <a:avLst/>
            <a:gdLst/>
            <a:ahLst/>
            <a:cxnLst/>
            <a:rect r="r" b="b" t="t" l="l"/>
            <a:pathLst>
              <a:path h="8453806" w="22140919">
                <a:moveTo>
                  <a:pt x="0" y="0"/>
                </a:moveTo>
                <a:lnTo>
                  <a:pt x="22140920" y="0"/>
                </a:lnTo>
                <a:lnTo>
                  <a:pt x="22140920" y="8453805"/>
                </a:lnTo>
                <a:lnTo>
                  <a:pt x="0" y="84538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6781" y="2979539"/>
            <a:ext cx="589360" cy="589360"/>
            <a:chOff x="0" y="0"/>
            <a:chExt cx="785813" cy="7858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85876" cy="785876"/>
            </a:xfrm>
            <a:custGeom>
              <a:avLst/>
              <a:gdLst/>
              <a:ahLst/>
              <a:cxnLst/>
              <a:rect r="r" b="b" t="t" l="l"/>
              <a:pathLst>
                <a:path h="785876" w="785876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733425" y="0"/>
                  </a:lnTo>
                  <a:cubicBezTo>
                    <a:pt x="762381" y="0"/>
                    <a:pt x="785876" y="23495"/>
                    <a:pt x="785876" y="52451"/>
                  </a:cubicBezTo>
                  <a:lnTo>
                    <a:pt x="785876" y="733425"/>
                  </a:lnTo>
                  <a:cubicBezTo>
                    <a:pt x="785876" y="762381"/>
                    <a:pt x="762381" y="785876"/>
                    <a:pt x="733425" y="785876"/>
                  </a:cubicBezTo>
                  <a:lnTo>
                    <a:pt x="52451" y="785876"/>
                  </a:lnTo>
                  <a:cubicBezTo>
                    <a:pt x="23495" y="785876"/>
                    <a:pt x="0" y="762381"/>
                    <a:pt x="0" y="733425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16781" y="4683770"/>
            <a:ext cx="589360" cy="589360"/>
            <a:chOff x="0" y="0"/>
            <a:chExt cx="785813" cy="7858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85876" cy="785876"/>
            </a:xfrm>
            <a:custGeom>
              <a:avLst/>
              <a:gdLst/>
              <a:ahLst/>
              <a:cxnLst/>
              <a:rect r="r" b="b" t="t" l="l"/>
              <a:pathLst>
                <a:path h="785876" w="785876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733425" y="0"/>
                  </a:lnTo>
                  <a:cubicBezTo>
                    <a:pt x="762381" y="0"/>
                    <a:pt x="785876" y="23495"/>
                    <a:pt x="785876" y="52451"/>
                  </a:cubicBezTo>
                  <a:lnTo>
                    <a:pt x="785876" y="733425"/>
                  </a:lnTo>
                  <a:cubicBezTo>
                    <a:pt x="785876" y="762381"/>
                    <a:pt x="762381" y="785876"/>
                    <a:pt x="733425" y="785876"/>
                  </a:cubicBezTo>
                  <a:lnTo>
                    <a:pt x="52451" y="785876"/>
                  </a:lnTo>
                  <a:cubicBezTo>
                    <a:pt x="23495" y="785876"/>
                    <a:pt x="0" y="762381"/>
                    <a:pt x="0" y="733425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16781" y="8092231"/>
            <a:ext cx="589360" cy="589360"/>
            <a:chOff x="0" y="0"/>
            <a:chExt cx="785813" cy="7858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85876" cy="785876"/>
            </a:xfrm>
            <a:custGeom>
              <a:avLst/>
              <a:gdLst/>
              <a:ahLst/>
              <a:cxnLst/>
              <a:rect r="r" b="b" t="t" l="l"/>
              <a:pathLst>
                <a:path h="785876" w="785876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733425" y="0"/>
                  </a:lnTo>
                  <a:cubicBezTo>
                    <a:pt x="762381" y="0"/>
                    <a:pt x="785876" y="23495"/>
                    <a:pt x="785876" y="52451"/>
                  </a:cubicBezTo>
                  <a:lnTo>
                    <a:pt x="785876" y="733425"/>
                  </a:lnTo>
                  <a:cubicBezTo>
                    <a:pt x="785876" y="762381"/>
                    <a:pt x="762381" y="785876"/>
                    <a:pt x="733425" y="785876"/>
                  </a:cubicBezTo>
                  <a:lnTo>
                    <a:pt x="52451" y="785876"/>
                  </a:lnTo>
                  <a:cubicBezTo>
                    <a:pt x="23495" y="785876"/>
                    <a:pt x="0" y="762381"/>
                    <a:pt x="0" y="733425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473059" y="2979539"/>
            <a:ext cx="589360" cy="589360"/>
            <a:chOff x="0" y="0"/>
            <a:chExt cx="785813" cy="7858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85876" cy="785876"/>
            </a:xfrm>
            <a:custGeom>
              <a:avLst/>
              <a:gdLst/>
              <a:ahLst/>
              <a:cxnLst/>
              <a:rect r="r" b="b" t="t" l="l"/>
              <a:pathLst>
                <a:path h="785876" w="785876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733425" y="0"/>
                  </a:lnTo>
                  <a:cubicBezTo>
                    <a:pt x="762381" y="0"/>
                    <a:pt x="785876" y="23495"/>
                    <a:pt x="785876" y="52451"/>
                  </a:cubicBezTo>
                  <a:lnTo>
                    <a:pt x="785876" y="733425"/>
                  </a:lnTo>
                  <a:cubicBezTo>
                    <a:pt x="785876" y="762381"/>
                    <a:pt x="762381" y="785876"/>
                    <a:pt x="733425" y="785876"/>
                  </a:cubicBezTo>
                  <a:lnTo>
                    <a:pt x="52451" y="785876"/>
                  </a:lnTo>
                  <a:cubicBezTo>
                    <a:pt x="23495" y="785876"/>
                    <a:pt x="0" y="762381"/>
                    <a:pt x="0" y="733425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473059" y="4683770"/>
            <a:ext cx="589360" cy="589360"/>
            <a:chOff x="0" y="0"/>
            <a:chExt cx="785813" cy="7858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85876" cy="785876"/>
            </a:xfrm>
            <a:custGeom>
              <a:avLst/>
              <a:gdLst/>
              <a:ahLst/>
              <a:cxnLst/>
              <a:rect r="r" b="b" t="t" l="l"/>
              <a:pathLst>
                <a:path h="785876" w="785876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733425" y="0"/>
                  </a:lnTo>
                  <a:cubicBezTo>
                    <a:pt x="762381" y="0"/>
                    <a:pt x="785876" y="23495"/>
                    <a:pt x="785876" y="52451"/>
                  </a:cubicBezTo>
                  <a:lnTo>
                    <a:pt x="785876" y="733425"/>
                  </a:lnTo>
                  <a:cubicBezTo>
                    <a:pt x="785876" y="762381"/>
                    <a:pt x="762381" y="785876"/>
                    <a:pt x="733425" y="785876"/>
                  </a:cubicBezTo>
                  <a:lnTo>
                    <a:pt x="52451" y="785876"/>
                  </a:lnTo>
                  <a:cubicBezTo>
                    <a:pt x="23495" y="785876"/>
                    <a:pt x="0" y="762381"/>
                    <a:pt x="0" y="733425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473059" y="6388001"/>
            <a:ext cx="589360" cy="589360"/>
            <a:chOff x="0" y="0"/>
            <a:chExt cx="785813" cy="7858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85876" cy="785876"/>
            </a:xfrm>
            <a:custGeom>
              <a:avLst/>
              <a:gdLst/>
              <a:ahLst/>
              <a:cxnLst/>
              <a:rect r="r" b="b" t="t" l="l"/>
              <a:pathLst>
                <a:path h="785876" w="785876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733425" y="0"/>
                  </a:lnTo>
                  <a:cubicBezTo>
                    <a:pt x="762381" y="0"/>
                    <a:pt x="785876" y="23495"/>
                    <a:pt x="785876" y="52451"/>
                  </a:cubicBezTo>
                  <a:lnTo>
                    <a:pt x="785876" y="733425"/>
                  </a:lnTo>
                  <a:cubicBezTo>
                    <a:pt x="785876" y="762381"/>
                    <a:pt x="762381" y="785876"/>
                    <a:pt x="733425" y="785876"/>
                  </a:cubicBezTo>
                  <a:lnTo>
                    <a:pt x="52451" y="785876"/>
                  </a:lnTo>
                  <a:cubicBezTo>
                    <a:pt x="23495" y="785876"/>
                    <a:pt x="0" y="762381"/>
                    <a:pt x="0" y="733425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473059" y="8092231"/>
            <a:ext cx="589360" cy="589360"/>
            <a:chOff x="0" y="0"/>
            <a:chExt cx="785813" cy="78581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85876" cy="785876"/>
            </a:xfrm>
            <a:custGeom>
              <a:avLst/>
              <a:gdLst/>
              <a:ahLst/>
              <a:cxnLst/>
              <a:rect r="r" b="b" t="t" l="l"/>
              <a:pathLst>
                <a:path h="785876" w="785876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733425" y="0"/>
                  </a:lnTo>
                  <a:cubicBezTo>
                    <a:pt x="762381" y="0"/>
                    <a:pt x="785876" y="23495"/>
                    <a:pt x="785876" y="52451"/>
                  </a:cubicBezTo>
                  <a:lnTo>
                    <a:pt x="785876" y="733425"/>
                  </a:lnTo>
                  <a:cubicBezTo>
                    <a:pt x="785876" y="762381"/>
                    <a:pt x="762381" y="785876"/>
                    <a:pt x="733425" y="785876"/>
                  </a:cubicBezTo>
                  <a:lnTo>
                    <a:pt x="52451" y="785876"/>
                  </a:lnTo>
                  <a:cubicBezTo>
                    <a:pt x="23495" y="785876"/>
                    <a:pt x="0" y="762381"/>
                    <a:pt x="0" y="733425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16781" y="480272"/>
            <a:ext cx="12598004" cy="801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b="true" sz="5124">
                <a:solidFill>
                  <a:srgbClr val="233D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Medidas de Tendencia Central y Dispersión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6781" y="2184201"/>
            <a:ext cx="3929211" cy="41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5"/>
              </a:lnSpc>
            </a:pPr>
            <a:r>
              <a:rPr lang="en-US" b="true" sz="2671" spc="213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TENDENCIA CENTRAL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68079" y="3060055"/>
            <a:ext cx="4221669" cy="39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Media aritmética (muestral)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68079" y="4764286"/>
            <a:ext cx="3274219" cy="39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Mediana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68079" y="5368826"/>
            <a:ext cx="7056387" cy="2025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8"/>
              </a:lnSpc>
            </a:pPr>
            <a:r>
              <a:rPr lang="en-US" b="true" sz="20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Valor central ordenado. </a:t>
            </a:r>
          </a:p>
          <a:p>
            <a:pPr algn="l">
              <a:lnSpc>
                <a:spcPts val="3248"/>
              </a:lnSpc>
            </a:pPr>
            <a:r>
              <a:rPr lang="en-US" b="true" sz="20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Si n impar: Mediana = x₍ₖ₎ con </a:t>
            </a:r>
          </a:p>
          <a:p>
            <a:pPr algn="l">
              <a:lnSpc>
                <a:spcPts val="3248"/>
              </a:lnSpc>
            </a:pPr>
          </a:p>
          <a:p>
            <a:pPr algn="l">
              <a:lnSpc>
                <a:spcPts val="3248"/>
              </a:lnSpc>
            </a:pPr>
          </a:p>
          <a:p>
            <a:pPr algn="l">
              <a:lnSpc>
                <a:spcPts val="3250"/>
              </a:lnSpc>
            </a:pPr>
            <a:r>
              <a:rPr lang="en-US" b="true" sz="20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Si n par:  Mediana =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68079" y="8172746"/>
            <a:ext cx="3274219" cy="39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Moda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68079" y="8777286"/>
            <a:ext cx="7056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b="true" sz="20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Valor con mayor frecuencia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73059" y="2174676"/>
            <a:ext cx="3929211" cy="477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b="true" sz="3062" spc="244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DISPERSIÓN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324356" y="3060055"/>
            <a:ext cx="3274219" cy="39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Rango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24356" y="3664595"/>
            <a:ext cx="7056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b="true" sz="20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 = xₘₐₓ - xₘᵢₙ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24356" y="4764286"/>
            <a:ext cx="3274219" cy="39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Varianza muestral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324356" y="6468516"/>
            <a:ext cx="3274219" cy="39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Desviación estándar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324356" y="8172748"/>
            <a:ext cx="3515916" cy="39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Coeficiente de variación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8174" y="3392495"/>
            <a:ext cx="2278856" cy="1318898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19467" y="5423796"/>
            <a:ext cx="2121658" cy="1131551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989682" y="6608691"/>
            <a:ext cx="2953229" cy="1266972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14185" y="4862959"/>
            <a:ext cx="4922048" cy="1595108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46113" y="6799118"/>
            <a:ext cx="2138921" cy="950632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2375210" y="7162800"/>
            <a:ext cx="279192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62">
                <a:solidFill>
                  <a:srgbClr val="050A30"/>
                </a:solidFill>
                <a:latin typeface="HK Grotesk"/>
                <a:ea typeface="HK Grotesk"/>
                <a:cs typeface="HK Grotesk"/>
                <a:sym typeface="HK Grotesk"/>
              </a:rPr>
              <a:t>(o  σ si es poblacional)</a:t>
            </a:r>
          </a:p>
        </p:txBody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70958" y="8428937"/>
            <a:ext cx="3040775" cy="12669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535311"/>
            <a:ext cx="9121974" cy="862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0"/>
              </a:lnSpc>
            </a:pPr>
            <a:r>
              <a:rPr lang="en-US" b="true" sz="5492">
                <a:solidFill>
                  <a:srgbClr val="CAE8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Medidas de Posición y Forma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21570" y="3784699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b="true" sz="2750" spc="22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CUARTILES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7" y="4321522"/>
            <a:ext cx="4873378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b="true" sz="21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Q₁ (25%), Q₂ (50%), Q₃ (75%)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290816" y="3016895"/>
            <a:ext cx="5706219" cy="5706219"/>
            <a:chOff x="0" y="0"/>
            <a:chExt cx="7608292" cy="7608292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7316092" y="4483745"/>
            <a:ext cx="424160" cy="424160"/>
          </a:xfrm>
          <a:custGeom>
            <a:avLst/>
            <a:gdLst/>
            <a:ahLst/>
            <a:cxnLst/>
            <a:rect r="r" b="b" t="t" l="l"/>
            <a:pathLst>
              <a:path h="424160" w="424160">
                <a:moveTo>
                  <a:pt x="0" y="0"/>
                </a:moveTo>
                <a:lnTo>
                  <a:pt x="424160" y="0"/>
                </a:lnTo>
                <a:lnTo>
                  <a:pt x="424160" y="424160"/>
                </a:lnTo>
                <a:lnTo>
                  <a:pt x="0" y="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444" r="0" b="-444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422237" y="3122562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22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PERCENTILES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22237" y="3659386"/>
            <a:ext cx="4873526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Dividen la distribución en 100 partes iguales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290816" y="3016895"/>
            <a:ext cx="5706219" cy="5706219"/>
            <a:chOff x="0" y="0"/>
            <a:chExt cx="7608292" cy="7608292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9548961" y="3758207"/>
            <a:ext cx="424160" cy="424160"/>
          </a:xfrm>
          <a:custGeom>
            <a:avLst/>
            <a:gdLst/>
            <a:ahLst/>
            <a:cxnLst/>
            <a:rect r="r" b="b" t="t" l="l"/>
            <a:pathLst>
              <a:path h="424160" w="424160">
                <a:moveTo>
                  <a:pt x="0" y="0"/>
                </a:moveTo>
                <a:lnTo>
                  <a:pt x="424160" y="0"/>
                </a:lnTo>
                <a:lnTo>
                  <a:pt x="424160" y="424160"/>
                </a:lnTo>
                <a:lnTo>
                  <a:pt x="0" y="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6666" t="0" r="-16666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564070" y="5317480"/>
            <a:ext cx="3544044" cy="311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b="true" sz="1977" spc="158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RANGO INTERCUARTÍLICO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64070" y="5854304"/>
            <a:ext cx="4731692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IQR = Q₃ - Q₁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6290816" y="3016895"/>
            <a:ext cx="5706219" cy="5706219"/>
            <a:chOff x="0" y="0"/>
            <a:chExt cx="7608292" cy="7608292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21" id="21" descr="preencoded.png"/>
          <p:cNvSpPr/>
          <p:nvPr/>
        </p:nvSpPr>
        <p:spPr>
          <a:xfrm flipH="false" flipV="false" rot="0">
            <a:off x="10928896" y="5657701"/>
            <a:ext cx="424160" cy="424160"/>
          </a:xfrm>
          <a:custGeom>
            <a:avLst/>
            <a:gdLst/>
            <a:ahLst/>
            <a:cxnLst/>
            <a:rect r="r" b="b" t="t" l="l"/>
            <a:pathLst>
              <a:path h="424160" w="424160">
                <a:moveTo>
                  <a:pt x="0" y="0"/>
                </a:moveTo>
                <a:lnTo>
                  <a:pt x="424160" y="0"/>
                </a:lnTo>
                <a:lnTo>
                  <a:pt x="424160" y="424160"/>
                </a:lnTo>
                <a:lnTo>
                  <a:pt x="0" y="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1111" r="0" b="-11111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422237" y="7058917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22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SESGO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22237" y="7595741"/>
            <a:ext cx="4873526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Skew &gt; 0 (cola derecha), Skew &lt; 0 (cola izquierda)</a:t>
            </a:r>
          </a:p>
        </p:txBody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290816" y="3016895"/>
            <a:ext cx="5706219" cy="5706219"/>
            <a:chOff x="0" y="0"/>
            <a:chExt cx="7608292" cy="7608292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Freeform 26" id="26" descr="preencoded.png"/>
          <p:cNvSpPr/>
          <p:nvPr/>
        </p:nvSpPr>
        <p:spPr>
          <a:xfrm flipH="false" flipV="false" rot="0">
            <a:off x="9548961" y="7557195"/>
            <a:ext cx="424160" cy="424160"/>
          </a:xfrm>
          <a:custGeom>
            <a:avLst/>
            <a:gdLst/>
            <a:ahLst/>
            <a:cxnLst/>
            <a:rect r="r" b="b" t="t" l="l"/>
            <a:pathLst>
              <a:path h="424160" w="424160">
                <a:moveTo>
                  <a:pt x="0" y="0"/>
                </a:moveTo>
                <a:lnTo>
                  <a:pt x="424160" y="0"/>
                </a:lnTo>
                <a:lnTo>
                  <a:pt x="424160" y="424160"/>
                </a:lnTo>
                <a:lnTo>
                  <a:pt x="0" y="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20000" r="0" b="-2000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321570" y="6623596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b="true" sz="2750" spc="22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CURTOSIS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2237" y="7160419"/>
            <a:ext cx="4873378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b="true" sz="21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Mide concentración: leptocúrtica si &gt; 3</a:t>
            </a:r>
          </a:p>
        </p:txBody>
      </p: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6290816" y="3016895"/>
            <a:ext cx="5706219" cy="5706219"/>
            <a:chOff x="0" y="0"/>
            <a:chExt cx="7608292" cy="7608292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7316092" y="6831658"/>
            <a:ext cx="424160" cy="424160"/>
          </a:xfrm>
          <a:custGeom>
            <a:avLst/>
            <a:gdLst/>
            <a:ahLst/>
            <a:cxnLst/>
            <a:rect r="r" b="b" t="t" l="l"/>
            <a:pathLst>
              <a:path h="424160" w="424160">
                <a:moveTo>
                  <a:pt x="0" y="0"/>
                </a:moveTo>
                <a:lnTo>
                  <a:pt x="424160" y="0"/>
                </a:lnTo>
                <a:lnTo>
                  <a:pt x="424160" y="424159"/>
                </a:lnTo>
                <a:lnTo>
                  <a:pt x="0" y="4241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-4444" r="0" b="-4444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1515" t="0" r="-101515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850237" y="3111104"/>
            <a:ext cx="1417588" cy="2087315"/>
            <a:chOff x="0" y="0"/>
            <a:chExt cx="1890117" cy="278308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890141" cy="2783078"/>
            </a:xfrm>
            <a:custGeom>
              <a:avLst/>
              <a:gdLst/>
              <a:ahLst/>
              <a:cxnLst/>
              <a:rect r="r" b="b" t="t" l="l"/>
              <a:pathLst>
                <a:path h="2783078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783078"/>
                  </a:lnTo>
                  <a:lnTo>
                    <a:pt x="0" y="2783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9" t="0" r="-88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850237" y="5198417"/>
            <a:ext cx="1417588" cy="2087315"/>
            <a:chOff x="0" y="0"/>
            <a:chExt cx="1890117" cy="2783087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890141" cy="2783078"/>
            </a:xfrm>
            <a:custGeom>
              <a:avLst/>
              <a:gdLst/>
              <a:ahLst/>
              <a:cxnLst/>
              <a:rect r="r" b="b" t="t" l="l"/>
              <a:pathLst>
                <a:path h="2783078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783078"/>
                  </a:lnTo>
                  <a:lnTo>
                    <a:pt x="0" y="2783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9" t="0" r="-88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850237" y="7285732"/>
            <a:ext cx="1417588" cy="2087315"/>
            <a:chOff x="0" y="0"/>
            <a:chExt cx="1890117" cy="2783087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890141" cy="2783078"/>
            </a:xfrm>
            <a:custGeom>
              <a:avLst/>
              <a:gdLst/>
              <a:ahLst/>
              <a:cxnLst/>
              <a:rect r="r" b="b" t="t" l="l"/>
              <a:pathLst>
                <a:path h="2783078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783078"/>
                  </a:lnTo>
                  <a:lnTo>
                    <a:pt x="0" y="2783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9" t="0" r="-88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850237" y="885379"/>
            <a:ext cx="9445526" cy="1747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>
                <a:solidFill>
                  <a:srgbClr val="CAE8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Aplicaciones en Ingeniería de Sistemas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51342" y="3375571"/>
            <a:ext cx="4063604" cy="31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b="true" sz="1939" spc="155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FRONT-END DE APLICACIONES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51342" y="3912394"/>
            <a:ext cx="7744420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Interpretar datos numéricos para presentarlos comprensiblemente a usuarios y clientes empresariales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51342" y="5462885"/>
            <a:ext cx="3891409" cy="302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2"/>
              </a:lnSpc>
            </a:pPr>
            <a:r>
              <a:rPr lang="en-US" b="true" sz="1882" spc="15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CARACTERIZACIÓN DE CARGA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51342" y="5999709"/>
            <a:ext cx="7744420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Analizar tráfico de red, tiempo de respuesta, uso de recursos (CPU, memoria). Percentil 95 para establecer SLA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51342" y="7550200"/>
            <a:ext cx="5449640" cy="30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b="true" sz="1863" spc="149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IDENTIFICACIÓN DE CUELLOS DE BOTELLA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51342" y="8087022"/>
            <a:ext cx="7744420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Histogramas y boxplots identifican latencia y variabilidad para optimizar rendimiento del sistema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3873401"/>
            <a:ext cx="5198269" cy="221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DS-Agents como DS-STAR de Google Research analizan automáticamente conjuntos de datos complejos, generan resúmenes y visualizaciones, reduciendo tiempo en exploración de datos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44866" y="3873401"/>
            <a:ext cx="5198269" cy="221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Herramientas como Flourish (Canva) y Tableau permiten crear narrativas visuales interactivas sin programación. Dashboards dinámicos para comunicar datos complejos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97494" y="3873401"/>
            <a:ext cx="5198269" cy="1766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Algoritmos avanzados calculan límites estadísticos, detectan valores atípicos y cambios bruscos automáticamente, ahorrando tiempo en procesos tediosos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2238" y="7009359"/>
            <a:ext cx="16303526" cy="1658391"/>
            <a:chOff x="0" y="0"/>
            <a:chExt cx="21738035" cy="22111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38081" cy="2211197"/>
            </a:xfrm>
            <a:custGeom>
              <a:avLst/>
              <a:gdLst/>
              <a:ahLst/>
              <a:cxnLst/>
              <a:rect r="r" b="b" t="t" l="l"/>
              <a:pathLst>
                <a:path h="2211197" w="21738081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1681312" y="0"/>
                  </a:lnTo>
                  <a:cubicBezTo>
                    <a:pt x="21712681" y="0"/>
                    <a:pt x="21738081" y="25400"/>
                    <a:pt x="21738081" y="56769"/>
                  </a:cubicBezTo>
                  <a:lnTo>
                    <a:pt x="21738081" y="2154428"/>
                  </a:lnTo>
                  <a:cubicBezTo>
                    <a:pt x="21738081" y="2185797"/>
                    <a:pt x="21712681" y="2211197"/>
                    <a:pt x="21681312" y="2211197"/>
                  </a:cubicBezTo>
                  <a:lnTo>
                    <a:pt x="56769" y="2211197"/>
                  </a:lnTo>
                  <a:cubicBezTo>
                    <a:pt x="25400" y="2211197"/>
                    <a:pt x="0" y="2185797"/>
                    <a:pt x="0" y="2154428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06798" y="7671231"/>
            <a:ext cx="334646" cy="334646"/>
          </a:xfrm>
          <a:custGeom>
            <a:avLst/>
            <a:gdLst/>
            <a:ahLst/>
            <a:cxnLst/>
            <a:rect r="r" b="b" t="t" l="l"/>
            <a:pathLst>
              <a:path h="334646" w="334646">
                <a:moveTo>
                  <a:pt x="0" y="0"/>
                </a:moveTo>
                <a:lnTo>
                  <a:pt x="334646" y="0"/>
                </a:lnTo>
                <a:lnTo>
                  <a:pt x="334646" y="334646"/>
                </a:lnTo>
                <a:lnTo>
                  <a:pt x="0" y="3346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92237" y="1590526"/>
            <a:ext cx="11315402" cy="862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0"/>
              </a:lnSpc>
            </a:pPr>
            <a:r>
              <a:rPr lang="en-US" b="true" sz="5492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Avances Recientes y Estado del Arte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7" y="3336577"/>
            <a:ext cx="3613100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Automatización con 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44866" y="3336577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Data Storytelling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97494" y="3336577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Big Data e IoT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1097" y="7623606"/>
            <a:ext cx="16538821" cy="382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199" spc="175">
                <a:solidFill>
                  <a:srgbClr val="5CB6F9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REPOSITORIO: HTTPS://GITHUB.COM/D-VARGAS-A/ESTADISTICA-DESCRIPTIVA/TREE/MAIN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DAG4m1dow0k</dc:identifier>
  <dcterms:modified xsi:type="dcterms:W3CDTF">2011-08-01T06:04:30Z</dcterms:modified>
  <cp:revision>1</cp:revision>
  <dc:title>Estadistica-Descriptiva.pptx</dc:title>
</cp:coreProperties>
</file>